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3"/>
    <p:sldId id="257" r:id="rId44"/>
    <p:sldId id="258" r:id="rId45"/>
    <p:sldId id="259" r:id="rId46"/>
    <p:sldId id="260" r:id="rId47"/>
    <p:sldId id="261" r:id="rId48"/>
    <p:sldId id="262" r:id="rId49"/>
    <p:sldId id="263" r:id="rId50"/>
    <p:sldId id="264" r:id="rId51"/>
    <p:sldId id="265" r:id="rId5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ays" charset="1" panose="02000505050000020004"/>
      <p:regular r:id="rId10"/>
    </p:embeddedFont>
    <p:embeddedFont>
      <p:font typeface="Agrandir Narrow" charset="1" panose="00000506000000000000"/>
      <p:regular r:id="rId11"/>
    </p:embeddedFont>
    <p:embeddedFont>
      <p:font typeface="Agrandir Narrow Bold" charset="1" panose="00000806000000000000"/>
      <p:regular r:id="rId12"/>
    </p:embeddedFont>
    <p:embeddedFont>
      <p:font typeface="Agrandir Narrow Italics" charset="1" panose="00000506000000000000"/>
      <p:regular r:id="rId13"/>
    </p:embeddedFont>
    <p:embeddedFont>
      <p:font typeface="Agrandir Narrow Bold Italics" charset="1" panose="00000806000000000000"/>
      <p:regular r:id="rId14"/>
    </p:embeddedFont>
    <p:embeddedFont>
      <p:font typeface="Agrandir Narrow Thin" charset="1" panose="00000206000000000000"/>
      <p:regular r:id="rId15"/>
    </p:embeddedFont>
    <p:embeddedFont>
      <p:font typeface="Agrandir Narrow Thin Italics" charset="1" panose="00000206000000000000"/>
      <p:regular r:id="rId16"/>
    </p:embeddedFont>
    <p:embeddedFont>
      <p:font typeface="Agrandir Narrow Medium" charset="1" panose="00000606000000000000"/>
      <p:regular r:id="rId17"/>
    </p:embeddedFont>
    <p:embeddedFont>
      <p:font typeface="Agrandir Narrow Medium Italics" charset="1" panose="00000606000000000000"/>
      <p:regular r:id="rId18"/>
    </p:embeddedFont>
    <p:embeddedFont>
      <p:font typeface="Agrandir Narrow Ultra-Bold" charset="1" panose="00000906000000000000"/>
      <p:regular r:id="rId19"/>
    </p:embeddedFont>
    <p:embeddedFont>
      <p:font typeface="Agrandir Narrow Ultra-Bold Italics" charset="1" panose="00000906000000000000"/>
      <p:regular r:id="rId20"/>
    </p:embeddedFont>
    <p:embeddedFont>
      <p:font typeface="Agrandir Narrow Heavy" charset="1" panose="00000A06000000000000"/>
      <p:regular r:id="rId21"/>
    </p:embeddedFont>
    <p:embeddedFont>
      <p:font typeface="Agrandir Narrow Heavy Italics" charset="1" panose="00000A06000000000000"/>
      <p:regular r:id="rId22"/>
    </p:embeddedFont>
    <p:embeddedFont>
      <p:font typeface="Open Sauce" charset="1" panose="00000500000000000000"/>
      <p:regular r:id="rId23"/>
    </p:embeddedFont>
    <p:embeddedFont>
      <p:font typeface="Open Sauce Bold" charset="1" panose="00000800000000000000"/>
      <p:regular r:id="rId24"/>
    </p:embeddedFont>
    <p:embeddedFont>
      <p:font typeface="Open Sauce Italics" charset="1" panose="00000500000000000000"/>
      <p:regular r:id="rId25"/>
    </p:embeddedFont>
    <p:embeddedFont>
      <p:font typeface="Open Sauce Bold Italics" charset="1" panose="00000800000000000000"/>
      <p:regular r:id="rId26"/>
    </p:embeddedFont>
    <p:embeddedFont>
      <p:font typeface="Open Sauce Light" charset="1" panose="00000400000000000000"/>
      <p:regular r:id="rId27"/>
    </p:embeddedFont>
    <p:embeddedFont>
      <p:font typeface="Open Sauce Light Italics" charset="1" panose="00000400000000000000"/>
      <p:regular r:id="rId28"/>
    </p:embeddedFont>
    <p:embeddedFont>
      <p:font typeface="Open Sauce Medium" charset="1" panose="00000600000000000000"/>
      <p:regular r:id="rId29"/>
    </p:embeddedFont>
    <p:embeddedFont>
      <p:font typeface="Open Sauce Medium Italics" charset="1" panose="00000600000000000000"/>
      <p:regular r:id="rId30"/>
    </p:embeddedFont>
    <p:embeddedFont>
      <p:font typeface="Open Sauce Semi-Bold" charset="1" panose="00000700000000000000"/>
      <p:regular r:id="rId31"/>
    </p:embeddedFont>
    <p:embeddedFont>
      <p:font typeface="Open Sauce Semi-Bold Italics" charset="1" panose="00000700000000000000"/>
      <p:regular r:id="rId32"/>
    </p:embeddedFont>
    <p:embeddedFont>
      <p:font typeface="Open Sauce Heavy" charset="1" panose="00000A00000000000000"/>
      <p:regular r:id="rId33"/>
    </p:embeddedFont>
    <p:embeddedFont>
      <p:font typeface="Open Sauce Heavy Italics" charset="1" panose="00000A00000000000000"/>
      <p:regular r:id="rId34"/>
    </p:embeddedFont>
    <p:embeddedFont>
      <p:font typeface="Open Sans" charset="1" panose="020B0606030504020204"/>
      <p:regular r:id="rId35"/>
    </p:embeddedFont>
    <p:embeddedFont>
      <p:font typeface="Open Sans Bold" charset="1" panose="020B0806030504020204"/>
      <p:regular r:id="rId36"/>
    </p:embeddedFont>
    <p:embeddedFont>
      <p:font typeface="Open Sans Italics" charset="1" panose="020B0606030504020204"/>
      <p:regular r:id="rId37"/>
    </p:embeddedFont>
    <p:embeddedFont>
      <p:font typeface="Open Sans Bold Italics" charset="1" panose="020B0806030504020204"/>
      <p:regular r:id="rId38"/>
    </p:embeddedFont>
    <p:embeddedFont>
      <p:font typeface="Open Sans Light" charset="1" panose="020B0306030504020204"/>
      <p:regular r:id="rId39"/>
    </p:embeddedFont>
    <p:embeddedFont>
      <p:font typeface="Open Sans Light Italics" charset="1" panose="020B0306030504020204"/>
      <p:regular r:id="rId40"/>
    </p:embeddedFont>
    <p:embeddedFont>
      <p:font typeface="Open Sans Ultra-Bold" charset="1" panose="00000000000000000000"/>
      <p:regular r:id="rId41"/>
    </p:embeddedFont>
    <p:embeddedFont>
      <p:font typeface="Open Sans Ultra-Bold Italics" charset="1" panose="0000000000000000000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slides/slide1.xml" Type="http://schemas.openxmlformats.org/officeDocument/2006/relationships/slide"/><Relationship Id="rId44" Target="slides/slide2.xml" Type="http://schemas.openxmlformats.org/officeDocument/2006/relationships/slide"/><Relationship Id="rId45" Target="slides/slide3.xml" Type="http://schemas.openxmlformats.org/officeDocument/2006/relationships/slide"/><Relationship Id="rId46" Target="slides/slide4.xml" Type="http://schemas.openxmlformats.org/officeDocument/2006/relationships/slide"/><Relationship Id="rId47" Target="slides/slide5.xml" Type="http://schemas.openxmlformats.org/officeDocument/2006/relationships/slide"/><Relationship Id="rId48" Target="slides/slide6.xml" Type="http://schemas.openxmlformats.org/officeDocument/2006/relationships/slide"/><Relationship Id="rId49" Target="slides/slide7.xml" Type="http://schemas.openxmlformats.org/officeDocument/2006/relationships/slide"/><Relationship Id="rId5" Target="tableStyles.xml" Type="http://schemas.openxmlformats.org/officeDocument/2006/relationships/tableStyles"/><Relationship Id="rId50" Target="slides/slide8.xml" Type="http://schemas.openxmlformats.org/officeDocument/2006/relationships/slide"/><Relationship Id="rId51" Target="slides/slide9.xml" Type="http://schemas.openxmlformats.org/officeDocument/2006/relationships/slide"/><Relationship Id="rId52" Target="slides/slide10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svg>
</file>

<file path=ppt/media/image14.jpeg>
</file>

<file path=ppt/media/image15.jpeg>
</file>

<file path=ppt/media/image2.png>
</file>

<file path=ppt/media/image3.svg>
</file>

<file path=ppt/media/image4.pn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jpeg" Type="http://schemas.openxmlformats.org/officeDocument/2006/relationships/image"/><Relationship Id="rId5" Target="../media/image8.jpe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4.jpeg" Type="http://schemas.openxmlformats.org/officeDocument/2006/relationships/image"/><Relationship Id="rId4" Target="../media/image1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jpeg" Type="http://schemas.openxmlformats.org/officeDocument/2006/relationships/image"/><Relationship Id="rId4" Target="../media/image1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453">
            <a:off x="-212140" y="-387358"/>
            <a:ext cx="18712279" cy="11061715"/>
          </a:xfrm>
          <a:custGeom>
            <a:avLst/>
            <a:gdLst/>
            <a:ahLst/>
            <a:cxnLst/>
            <a:rect r="r" b="b" t="t" l="l"/>
            <a:pathLst>
              <a:path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cap="rnd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564160" y="3648668"/>
            <a:ext cx="12653058" cy="1286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50"/>
              </a:lnSpc>
            </a:pPr>
            <a:r>
              <a:rPr lang="en-US" sz="9045" spc="334">
                <a:solidFill>
                  <a:srgbClr val="FFFFFF"/>
                </a:solidFill>
                <a:latin typeface="Days"/>
              </a:rPr>
              <a:t>SE LAB PROJECT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64160" y="5013259"/>
            <a:ext cx="10375827" cy="1715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3263"/>
              </a:lnSpc>
            </a:pPr>
            <a:r>
              <a:rPr lang="en-US" sz="12057" spc="868">
                <a:solidFill>
                  <a:srgbClr val="FFFFFF"/>
                </a:solidFill>
                <a:latin typeface="Open Sauce Medium"/>
              </a:rPr>
              <a:t>CTMS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36054" y="1125088"/>
            <a:ext cx="3184003" cy="479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</a:rPr>
              <a:t>GARLIC NAAN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19281" y="7254681"/>
            <a:ext cx="5132793" cy="927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51"/>
              </a:lnSpc>
            </a:pPr>
            <a:r>
              <a:rPr lang="en-US" sz="2137" spc="181">
                <a:solidFill>
                  <a:srgbClr val="FFFFFF"/>
                </a:solidFill>
                <a:latin typeface="Agrandir Narrow Bold"/>
              </a:rPr>
              <a:t>BY:- GAURANG GUPTA , </a:t>
            </a:r>
          </a:p>
          <a:p>
            <a:pPr>
              <a:lnSpc>
                <a:spcPts val="2351"/>
              </a:lnSpc>
            </a:pPr>
            <a:r>
              <a:rPr lang="en-US" sz="2137" spc="181">
                <a:solidFill>
                  <a:srgbClr val="FFFFFF"/>
                </a:solidFill>
                <a:latin typeface="Agrandir Narrow Bold"/>
              </a:rPr>
              <a:t>          VAASU SINGLA, </a:t>
            </a:r>
          </a:p>
          <a:p>
            <a:pPr>
              <a:lnSpc>
                <a:spcPts val="2351"/>
              </a:lnSpc>
            </a:pPr>
            <a:r>
              <a:rPr lang="en-US" sz="2137" spc="181">
                <a:solidFill>
                  <a:srgbClr val="FFFFFF"/>
                </a:solidFill>
                <a:latin typeface="Agrandir Narrow Bold"/>
              </a:rPr>
              <a:t>          ARUDEEP KUMAR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453">
            <a:off x="-212140" y="-387358"/>
            <a:ext cx="18712279" cy="11061715"/>
          </a:xfrm>
          <a:custGeom>
            <a:avLst/>
            <a:gdLst/>
            <a:ahLst/>
            <a:cxnLst/>
            <a:rect r="r" b="b" t="t" l="l"/>
            <a:pathLst>
              <a:path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523375" y="4734109"/>
            <a:ext cx="5241250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  <a:spcBef>
                <a:spcPct val="0"/>
              </a:spcBef>
            </a:pPr>
            <a:r>
              <a:rPr lang="en-US" sz="5499" spc="175">
                <a:solidFill>
                  <a:srgbClr val="FFFFFF"/>
                </a:solidFill>
                <a:latin typeface="Days"/>
              </a:rPr>
              <a:t>THANK 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3838745" y="4174609"/>
            <a:ext cx="10610668" cy="53684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3838649" y="1977800"/>
            <a:ext cx="10610702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Days"/>
              </a:rPr>
              <a:t>Table of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13044" y="5572338"/>
            <a:ext cx="2097071" cy="652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</a:rPr>
              <a:t>OUR TEAM</a:t>
            </a:r>
          </a:p>
          <a:p>
            <a:pPr algn="ctr">
              <a:lnSpc>
                <a:spcPts val="2646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628807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94264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26884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359177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04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62736" y="5572338"/>
            <a:ext cx="2097071" cy="652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</a:rPr>
              <a:t>PROBLEM DOMAIN DESCRIPTION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27650" y="5551078"/>
            <a:ext cx="2097071" cy="319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</a:rPr>
              <a:t>Use Cases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628807" y="6736761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797280" y="7530245"/>
            <a:ext cx="2097071" cy="319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</a:rPr>
              <a:t>Challenges Faced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838615" y="2876325"/>
            <a:ext cx="10610702" cy="1088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7700" spc="2194">
                <a:solidFill>
                  <a:srgbClr val="FFFFFF"/>
                </a:solidFill>
                <a:latin typeface="Open Sauce Medium"/>
              </a:rPr>
              <a:t>CONTENTS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12429" y="5551078"/>
            <a:ext cx="1857375" cy="319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6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Open Sauce Light"/>
              </a:rPr>
              <a:t>Technical Details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2408">
            <a:off x="-2209541" y="4065394"/>
            <a:ext cx="20865141" cy="12443211"/>
          </a:xfrm>
          <a:custGeom>
            <a:avLst/>
            <a:gdLst/>
            <a:ahLst/>
            <a:cxnLst/>
            <a:rect r="r" b="b" t="t" l="l"/>
            <a:pathLst>
              <a:path h="12443211" w="20865141">
                <a:moveTo>
                  <a:pt x="0" y="0"/>
                </a:moveTo>
                <a:lnTo>
                  <a:pt x="20865141" y="0"/>
                </a:lnTo>
                <a:lnTo>
                  <a:pt x="20865141" y="12443212"/>
                </a:lnTo>
                <a:lnTo>
                  <a:pt x="0" y="12443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344952" y="3716223"/>
            <a:ext cx="11950941" cy="5542077"/>
            <a:chOff x="0" y="0"/>
            <a:chExt cx="3270686" cy="15167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70686" cy="1516733"/>
            </a:xfrm>
            <a:custGeom>
              <a:avLst/>
              <a:gdLst/>
              <a:ahLst/>
              <a:cxnLst/>
              <a:rect r="r" b="b" t="t" l="l"/>
              <a:pathLst>
                <a:path h="1516733" w="3270686">
                  <a:moveTo>
                    <a:pt x="0" y="0"/>
                  </a:moveTo>
                  <a:lnTo>
                    <a:pt x="3270686" y="0"/>
                  </a:lnTo>
                  <a:lnTo>
                    <a:pt x="3270686" y="1516733"/>
                  </a:lnTo>
                  <a:lnTo>
                    <a:pt x="0" y="1516733"/>
                  </a:lnTo>
                  <a:close/>
                </a:path>
              </a:pathLst>
            </a:custGeom>
            <a:gradFill rotWithShape="true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270686" cy="1554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887146" y="3267901"/>
            <a:ext cx="3048557" cy="4189878"/>
          </a:xfrm>
          <a:custGeom>
            <a:avLst/>
            <a:gdLst/>
            <a:ahLst/>
            <a:cxnLst/>
            <a:rect r="r" b="b" t="t" l="l"/>
            <a:pathLst>
              <a:path h="4189878" w="3048557">
                <a:moveTo>
                  <a:pt x="0" y="0"/>
                </a:moveTo>
                <a:lnTo>
                  <a:pt x="3048557" y="0"/>
                </a:lnTo>
                <a:lnTo>
                  <a:pt x="3048557" y="4189878"/>
                </a:lnTo>
                <a:lnTo>
                  <a:pt x="0" y="41898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755" t="-5234" r="-122764" b="-9422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204140" y="3267901"/>
            <a:ext cx="3070392" cy="4189878"/>
          </a:xfrm>
          <a:custGeom>
            <a:avLst/>
            <a:gdLst/>
            <a:ahLst/>
            <a:cxnLst/>
            <a:rect r="r" b="b" t="t" l="l"/>
            <a:pathLst>
              <a:path h="4189878" w="3070392">
                <a:moveTo>
                  <a:pt x="0" y="0"/>
                </a:moveTo>
                <a:lnTo>
                  <a:pt x="3070392" y="0"/>
                </a:lnTo>
                <a:lnTo>
                  <a:pt x="3070392" y="4189878"/>
                </a:lnTo>
                <a:lnTo>
                  <a:pt x="0" y="41898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68" t="0" r="-3068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887146" y="3267901"/>
            <a:ext cx="3048557" cy="4189878"/>
          </a:xfrm>
          <a:custGeom>
            <a:avLst/>
            <a:gdLst/>
            <a:ahLst/>
            <a:cxnLst/>
            <a:rect r="r" b="b" t="t" l="l"/>
            <a:pathLst>
              <a:path h="4189878" w="3048557">
                <a:moveTo>
                  <a:pt x="0" y="0"/>
                </a:moveTo>
                <a:lnTo>
                  <a:pt x="3048557" y="0"/>
                </a:lnTo>
                <a:lnTo>
                  <a:pt x="3048557" y="4189878"/>
                </a:lnTo>
                <a:lnTo>
                  <a:pt x="0" y="41898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9465" t="0" r="-20338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687512" y="3267901"/>
            <a:ext cx="3235038" cy="4189878"/>
          </a:xfrm>
          <a:custGeom>
            <a:avLst/>
            <a:gdLst/>
            <a:ahLst/>
            <a:cxnLst/>
            <a:rect r="r" b="b" t="t" l="l"/>
            <a:pathLst>
              <a:path h="4189878" w="3235038">
                <a:moveTo>
                  <a:pt x="0" y="0"/>
                </a:moveTo>
                <a:lnTo>
                  <a:pt x="3235038" y="0"/>
                </a:lnTo>
                <a:lnTo>
                  <a:pt x="3235038" y="4189878"/>
                </a:lnTo>
                <a:lnTo>
                  <a:pt x="0" y="418987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1957" t="0" r="0" b="-25552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074634" y="2096921"/>
            <a:ext cx="6138732" cy="837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51"/>
              </a:lnSpc>
            </a:pPr>
            <a:r>
              <a:rPr lang="en-US" sz="6351">
                <a:solidFill>
                  <a:srgbClr val="000000"/>
                </a:solidFill>
                <a:latin typeface="Open Sauce Medium"/>
              </a:rPr>
              <a:t>THE TEAM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034745" y="7675176"/>
            <a:ext cx="3409182" cy="465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3"/>
              </a:lnSpc>
              <a:spcBef>
                <a:spcPct val="0"/>
              </a:spcBef>
            </a:pPr>
            <a:r>
              <a:rPr lang="en-US" sz="2309">
                <a:solidFill>
                  <a:srgbClr val="FFFFFF"/>
                </a:solidFill>
                <a:latin typeface="Agrandir Narrow Bold"/>
              </a:rPr>
              <a:t>GAURANG GUPTA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475132" y="8177784"/>
            <a:ext cx="2373060" cy="34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Open Sauce Light Italics"/>
              </a:rPr>
              <a:t>Linking ,Backend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838166" y="7675176"/>
            <a:ext cx="3288491" cy="465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3"/>
              </a:lnSpc>
              <a:spcBef>
                <a:spcPct val="0"/>
              </a:spcBef>
            </a:pPr>
            <a:r>
              <a:rPr lang="en-US" sz="2309">
                <a:solidFill>
                  <a:srgbClr val="FFFFFF"/>
                </a:solidFill>
                <a:latin typeface="Agrandir Narrow Bold"/>
              </a:rPr>
              <a:t>VAASU SINGLA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37584" y="8177784"/>
            <a:ext cx="2373060" cy="350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Open Sauce Light Italics"/>
              </a:rPr>
              <a:t>Backend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687512" y="7675176"/>
            <a:ext cx="2918588" cy="465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3"/>
              </a:lnSpc>
              <a:spcBef>
                <a:spcPct val="0"/>
              </a:spcBef>
            </a:pPr>
            <a:r>
              <a:rPr lang="en-US" sz="2309">
                <a:solidFill>
                  <a:srgbClr val="FFFFFF"/>
                </a:solidFill>
                <a:latin typeface="Agrandir Narrow Bold"/>
              </a:rPr>
              <a:t>ARUDEEP KUMAR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962323" y="8177784"/>
            <a:ext cx="2373060" cy="350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Open Sauce Light Italics"/>
              </a:rPr>
              <a:t>Frontend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393791" y="1330000"/>
            <a:ext cx="3853262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000000"/>
                </a:solidFill>
                <a:latin typeface="Days"/>
              </a:rPr>
              <a:t>Meet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90092" y="2372147"/>
            <a:ext cx="20370072" cy="6018193"/>
            <a:chOff x="0" y="0"/>
            <a:chExt cx="5364957" cy="158503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64957" cy="1585039"/>
            </a:xfrm>
            <a:custGeom>
              <a:avLst/>
              <a:gdLst/>
              <a:ahLst/>
              <a:cxnLst/>
              <a:rect r="r" b="b" t="t" l="l"/>
              <a:pathLst>
                <a:path h="1585039" w="5364957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73010" y="3378644"/>
            <a:ext cx="7348116" cy="1764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836"/>
              </a:lnSpc>
            </a:pPr>
            <a:r>
              <a:rPr lang="en-US" sz="6215" spc="198">
                <a:solidFill>
                  <a:srgbClr val="000000"/>
                </a:solidFill>
                <a:latin typeface="Days"/>
              </a:rPr>
              <a:t>PROBLEM</a:t>
            </a:r>
          </a:p>
          <a:p>
            <a:pPr algn="r">
              <a:lnSpc>
                <a:spcPts val="6836"/>
              </a:lnSpc>
            </a:pPr>
            <a:r>
              <a:rPr lang="en-US" sz="6215" spc="198">
                <a:solidFill>
                  <a:srgbClr val="000000"/>
                </a:solidFill>
                <a:latin typeface="Days"/>
              </a:rPr>
              <a:t>DESCRIPTION</a:t>
            </a:r>
          </a:p>
        </p:txBody>
      </p:sp>
      <p:sp>
        <p:nvSpPr>
          <p:cNvPr name="AutoShape 7" id="7"/>
          <p:cNvSpPr/>
          <p:nvPr/>
        </p:nvSpPr>
        <p:spPr>
          <a:xfrm flipH="true" flipV="true">
            <a:off x="-7266123" y="5614472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8047736" y="3206682"/>
            <a:ext cx="10240264" cy="2098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3"/>
              </a:lnSpc>
            </a:pPr>
            <a:r>
              <a:rPr lang="en-US" sz="2002">
                <a:solidFill>
                  <a:srgbClr val="000000"/>
                </a:solidFill>
                <a:latin typeface="Open Sauce Light"/>
              </a:rPr>
              <a:t>The purpose of the Cricket Tournament Management System (CTMS) project is to develop a </a:t>
            </a:r>
            <a:r>
              <a:rPr lang="en-US" sz="2002">
                <a:solidFill>
                  <a:srgbClr val="000000"/>
                </a:solidFill>
                <a:latin typeface="Open Sauce Light"/>
              </a:rPr>
              <a:t>comprehensive software solution for managing and storing data related to cricket tournaments, such as the Indian Premier League (IPL) or the Cricket World Cup.</a:t>
            </a:r>
          </a:p>
          <a:p>
            <a:pPr algn="ctr">
              <a:lnSpc>
                <a:spcPts val="2488"/>
              </a:lnSpc>
            </a:pPr>
          </a:p>
          <a:p>
            <a:pPr algn="ctr">
              <a:lnSpc>
                <a:spcPts val="2488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0" y="5803722"/>
            <a:ext cx="17954986" cy="2272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46"/>
              </a:lnSpc>
            </a:pPr>
            <a:r>
              <a:rPr lang="en-US" sz="2072">
                <a:solidFill>
                  <a:srgbClr val="000000"/>
                </a:solidFill>
                <a:latin typeface="Open Sauce Light"/>
              </a:rPr>
              <a:t>The Cricket Tournament Management System (CTMS) is envisioned as a comprehensive tool</a:t>
            </a:r>
          </a:p>
          <a:p>
            <a:pPr algn="ctr">
              <a:lnSpc>
                <a:spcPts val="3046"/>
              </a:lnSpc>
            </a:pPr>
            <a:r>
              <a:rPr lang="en-US" sz="2072">
                <a:solidFill>
                  <a:srgbClr val="000000"/>
                </a:solidFill>
                <a:latin typeface="Open Sauce Light"/>
              </a:rPr>
              <a:t>designed to automate and streamline the management of cricket tournaments, reminiscent of</a:t>
            </a:r>
          </a:p>
          <a:p>
            <a:pPr algn="ctr">
              <a:lnSpc>
                <a:spcPts val="3046"/>
              </a:lnSpc>
            </a:pPr>
            <a:r>
              <a:rPr lang="en-US" sz="2072">
                <a:solidFill>
                  <a:srgbClr val="000000"/>
                </a:solidFill>
                <a:latin typeface="Open Sauce Light"/>
              </a:rPr>
              <a:t>globally recognized formats like the Indian Premier League (IPL) or the ICC Cricket World Cup. By</a:t>
            </a:r>
          </a:p>
          <a:p>
            <a:pPr algn="ctr">
              <a:lnSpc>
                <a:spcPts val="3046"/>
              </a:lnSpc>
            </a:pPr>
            <a:r>
              <a:rPr lang="en-US" sz="2072">
                <a:solidFill>
                  <a:srgbClr val="000000"/>
                </a:solidFill>
                <a:latin typeface="Open Sauce Light"/>
              </a:rPr>
              <a:t>integrating detailed management of players, teams, and match statistics into a single platform, the</a:t>
            </a:r>
          </a:p>
          <a:p>
            <a:pPr algn="ctr">
              <a:lnSpc>
                <a:spcPts val="3046"/>
              </a:lnSpc>
            </a:pPr>
            <a:r>
              <a:rPr lang="en-US" sz="2072">
                <a:solidFill>
                  <a:srgbClr val="000000"/>
                </a:solidFill>
                <a:latin typeface="Open Sauce Light"/>
              </a:rPr>
              <a:t>CTMS provides a holistic view of tournament operations, significantly reducing the manual effort</a:t>
            </a:r>
          </a:p>
          <a:p>
            <a:pPr algn="ctr">
              <a:lnSpc>
                <a:spcPts val="3046"/>
              </a:lnSpc>
              <a:spcBef>
                <a:spcPct val="0"/>
              </a:spcBef>
            </a:pPr>
            <a:r>
              <a:rPr lang="en-US" sz="2072">
                <a:solidFill>
                  <a:srgbClr val="000000"/>
                </a:solidFill>
                <a:latin typeface="Open Sauce Light"/>
              </a:rPr>
              <a:t>involved in such endeavors.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015114">
            <a:off x="9740863" y="2343404"/>
            <a:ext cx="15802157" cy="9423832"/>
          </a:xfrm>
          <a:custGeom>
            <a:avLst/>
            <a:gdLst/>
            <a:ahLst/>
            <a:cxnLst/>
            <a:rect r="r" b="b" t="t" l="l"/>
            <a:pathLst>
              <a:path h="9423832" w="15802157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66398" y="1333975"/>
            <a:ext cx="15433919" cy="7619050"/>
            <a:chOff x="0" y="0"/>
            <a:chExt cx="4064900" cy="2006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900" cy="2006663"/>
            </a:xfrm>
            <a:custGeom>
              <a:avLst/>
              <a:gdLst/>
              <a:ahLst/>
              <a:cxnLst/>
              <a:rect r="r" b="b" t="t" l="l"/>
              <a:pathLst>
                <a:path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032253" y="3472650"/>
            <a:ext cx="5056438" cy="658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59"/>
              </a:lnSpc>
            </a:pPr>
            <a:r>
              <a:rPr lang="en-US" sz="4599" spc="607">
                <a:solidFill>
                  <a:srgbClr val="000000"/>
                </a:solidFill>
                <a:latin typeface="Open Sauce Medium"/>
              </a:rPr>
              <a:t>DETAILS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8654651" y="2652442"/>
            <a:ext cx="0" cy="5211720"/>
          </a:xfrm>
          <a:prstGeom prst="line">
            <a:avLst/>
          </a:prstGeom>
          <a:ln cap="flat" w="38100">
            <a:solidFill>
              <a:srgbClr val="19225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8469692" y="2467483"/>
            <a:ext cx="369918" cy="369918"/>
            <a:chOff x="6705600" y="1371600"/>
            <a:chExt cx="10972800" cy="109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8469692" y="4447221"/>
            <a:ext cx="369918" cy="369918"/>
            <a:chOff x="6705600" y="1371600"/>
            <a:chExt cx="10972800" cy="1097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9054139" y="2441888"/>
            <a:ext cx="5260448" cy="480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Open Sauce Medium"/>
              </a:rPr>
              <a:t>Operating Environment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144000" y="4551338"/>
            <a:ext cx="5260448" cy="480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Open Sauce Medium"/>
              </a:rPr>
              <a:t>FRAMEWORK USED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5086350"/>
            <a:ext cx="6986316" cy="731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1999">
                <a:solidFill>
                  <a:srgbClr val="000000"/>
                </a:solidFill>
                <a:latin typeface="Open Sauce Light"/>
              </a:rPr>
              <a:t>The CTMS is built using the Flask framework for Python</a:t>
            </a:r>
          </a:p>
          <a:p>
            <a:pPr>
              <a:lnSpc>
                <a:spcPts val="2939"/>
              </a:lnSpc>
            </a:pP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8469692" y="6360189"/>
            <a:ext cx="369918" cy="369918"/>
            <a:chOff x="6705600" y="1371600"/>
            <a:chExt cx="10972800" cy="1097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9054139" y="6355762"/>
            <a:ext cx="5260448" cy="480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Open Sauce Medium"/>
              </a:rPr>
              <a:t>DATABASE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44000" y="7007695"/>
            <a:ext cx="7022611" cy="687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2"/>
              </a:lnSpc>
            </a:pPr>
            <a:r>
              <a:rPr lang="en-US" sz="1899">
                <a:solidFill>
                  <a:srgbClr val="000000"/>
                </a:solidFill>
                <a:latin typeface="Open Sauce Light"/>
              </a:rPr>
              <a:t>CTMS utilizes a SQLite database for data storage and management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032253" y="2672868"/>
            <a:ext cx="4436512" cy="711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99"/>
              </a:lnSpc>
            </a:pPr>
            <a:r>
              <a:rPr lang="en-US" sz="4999" spc="159">
                <a:solidFill>
                  <a:srgbClr val="000000"/>
                </a:solidFill>
                <a:latin typeface="Days"/>
              </a:rPr>
              <a:t>Technical </a:t>
            </a:r>
          </a:p>
        </p:txBody>
      </p:sp>
      <p:sp>
        <p:nvSpPr>
          <p:cNvPr name="AutoShape 20" id="20"/>
          <p:cNvSpPr/>
          <p:nvPr/>
        </p:nvSpPr>
        <p:spPr>
          <a:xfrm flipH="true" flipV="true">
            <a:off x="-7687792" y="4439071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9283358" y="3064789"/>
            <a:ext cx="6917566" cy="1355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6"/>
              </a:lnSpc>
            </a:pPr>
            <a:r>
              <a:rPr lang="en-US" sz="1861">
                <a:solidFill>
                  <a:srgbClr val="000000"/>
                </a:solidFill>
                <a:latin typeface="Open Sauce Light"/>
              </a:rPr>
              <a:t>The Cricket Tournament Management System is a web-based application compatible with modern </a:t>
            </a:r>
            <a:r>
              <a:rPr lang="en-US" sz="1861">
                <a:solidFill>
                  <a:srgbClr val="000000"/>
                </a:solidFill>
                <a:latin typeface="Open Sauce Light"/>
              </a:rPr>
              <a:t>web browsers such as Google Chrome, Mozilla Firefox, and Microsoft Edge.</a:t>
            </a:r>
          </a:p>
          <a:p>
            <a:pPr algn="l">
              <a:lnSpc>
                <a:spcPts val="2736"/>
              </a:lnSpc>
              <a:spcBef>
                <a:spcPct val="0"/>
              </a:spcBef>
            </a:pPr>
            <a:r>
              <a:rPr lang="en-US" sz="1861">
                <a:solidFill>
                  <a:srgbClr val="000000"/>
                </a:solidFill>
                <a:latin typeface="Open Sauce Light"/>
              </a:rPr>
              <a:t>It is compatible with MAC Os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00000">
            <a:off x="-5281063" y="-2431920"/>
            <a:ext cx="16893429" cy="10074627"/>
          </a:xfrm>
          <a:custGeom>
            <a:avLst/>
            <a:gdLst/>
            <a:ahLst/>
            <a:cxnLst/>
            <a:rect r="r" b="b" t="t" l="l"/>
            <a:pathLst>
              <a:path h="10074627" w="16893429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66398" y="1333975"/>
            <a:ext cx="15433919" cy="7619050"/>
            <a:chOff x="0" y="0"/>
            <a:chExt cx="4064900" cy="2006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900" cy="2006663"/>
            </a:xfrm>
            <a:custGeom>
              <a:avLst/>
              <a:gdLst/>
              <a:ahLst/>
              <a:cxnLst/>
              <a:rect r="r" b="b" t="t" l="l"/>
              <a:pathLst>
                <a:path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691519" y="6522102"/>
            <a:ext cx="4873500" cy="1810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Open Sauce Medium"/>
              </a:rPr>
              <a:t>for a particular match whose details are not yet generated, generate random match details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3417346" y="4493536"/>
            <a:ext cx="898829" cy="939201"/>
            <a:chOff x="0" y="0"/>
            <a:chExt cx="1198439" cy="1252268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198439" cy="1252268"/>
              <a:chOff x="0" y="0"/>
              <a:chExt cx="354711" cy="370643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354711" cy="370643"/>
              </a:xfrm>
              <a:custGeom>
                <a:avLst/>
                <a:gdLst/>
                <a:ahLst/>
                <a:cxnLst/>
                <a:rect r="r" b="b" t="t" l="l"/>
                <a:pathLst>
                  <a:path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82960"/>
              <a:ext cx="1198439" cy="10006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>
                  <a:solidFill>
                    <a:srgbClr val="FFFFFF"/>
                  </a:solidFill>
                  <a:latin typeface="Open Sauce Medium"/>
                </a:rPr>
                <a:t>01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691519" y="4509458"/>
            <a:ext cx="3736180" cy="1353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Open Sauce Medium"/>
              </a:rPr>
              <a:t> randomly generate  player and team details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91591" y="4509458"/>
            <a:ext cx="4074611" cy="1810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Open Sauce Medium"/>
              </a:rPr>
              <a:t>generating random match schedule. Each team faces all other teams exactly once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91591" y="6522102"/>
            <a:ext cx="5592507" cy="1810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Open Sauce Medium"/>
              </a:rPr>
              <a:t>complete player statistics including runs, strike rate, average, and wickets taken and its personal details like name, age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565018" y="4478643"/>
            <a:ext cx="898829" cy="939201"/>
            <a:chOff x="0" y="0"/>
            <a:chExt cx="1198439" cy="1252268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1198439" cy="1252268"/>
              <a:chOff x="0" y="0"/>
              <a:chExt cx="354711" cy="370643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354711" cy="370643"/>
              </a:xfrm>
              <a:custGeom>
                <a:avLst/>
                <a:gdLst/>
                <a:ahLst/>
                <a:cxnLst/>
                <a:rect r="r" b="b" t="t" l="l"/>
                <a:pathLst>
                  <a:path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0" y="82960"/>
              <a:ext cx="1198439" cy="10006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>
                  <a:solidFill>
                    <a:srgbClr val="FFFFFF"/>
                  </a:solidFill>
                  <a:latin typeface="Open Sauce Medium"/>
                </a:rPr>
                <a:t>02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3417346" y="6491288"/>
            <a:ext cx="898829" cy="939201"/>
            <a:chOff x="0" y="0"/>
            <a:chExt cx="1198439" cy="1252268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1198439" cy="1252268"/>
              <a:chOff x="0" y="0"/>
              <a:chExt cx="354711" cy="370643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354711" cy="370643"/>
              </a:xfrm>
              <a:custGeom>
                <a:avLst/>
                <a:gdLst/>
                <a:ahLst/>
                <a:cxnLst/>
                <a:rect r="r" b="b" t="t" l="l"/>
                <a:pathLst>
                  <a:path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0" y="82960"/>
              <a:ext cx="1198439" cy="10006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>
                  <a:solidFill>
                    <a:srgbClr val="FFFFFF"/>
                  </a:solidFill>
                  <a:latin typeface="Open Sauce Medium"/>
                </a:rPr>
                <a:t>03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565018" y="6491288"/>
            <a:ext cx="898829" cy="939201"/>
            <a:chOff x="0" y="0"/>
            <a:chExt cx="1198439" cy="1252268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1198439" cy="1252268"/>
              <a:chOff x="0" y="0"/>
              <a:chExt cx="354711" cy="370643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354711" cy="370643"/>
              </a:xfrm>
              <a:custGeom>
                <a:avLst/>
                <a:gdLst/>
                <a:ahLst/>
                <a:cxnLst/>
                <a:rect r="r" b="b" t="t" l="l"/>
                <a:pathLst>
                  <a:path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0" y="82960"/>
              <a:ext cx="1198439" cy="10006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>
                  <a:solidFill>
                    <a:srgbClr val="FFFFFF"/>
                  </a:solidFill>
                  <a:latin typeface="Open Sauce Medium"/>
                </a:rPr>
                <a:t>04</a:t>
              </a: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5738454" y="2246618"/>
            <a:ext cx="7089807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000000"/>
                </a:solidFill>
                <a:latin typeface="Days"/>
              </a:rPr>
              <a:t>Use cases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00000">
            <a:off x="-5281063" y="-2431920"/>
            <a:ext cx="16893429" cy="10074627"/>
          </a:xfrm>
          <a:custGeom>
            <a:avLst/>
            <a:gdLst/>
            <a:ahLst/>
            <a:cxnLst/>
            <a:rect r="r" b="b" t="t" l="l"/>
            <a:pathLst>
              <a:path h="10074627" w="16893429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66398" y="1333975"/>
            <a:ext cx="15433919" cy="7619050"/>
            <a:chOff x="0" y="0"/>
            <a:chExt cx="4064900" cy="2006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900" cy="2006663"/>
            </a:xfrm>
            <a:custGeom>
              <a:avLst/>
              <a:gdLst/>
              <a:ahLst/>
              <a:cxnLst/>
              <a:rect r="r" b="b" t="t" l="l"/>
              <a:pathLst>
                <a:path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417346" y="4493536"/>
            <a:ext cx="898829" cy="939201"/>
            <a:chOff x="0" y="0"/>
            <a:chExt cx="1198439" cy="1252268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198439" cy="1252268"/>
              <a:chOff x="0" y="0"/>
              <a:chExt cx="354711" cy="37064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354711" cy="370643"/>
              </a:xfrm>
              <a:custGeom>
                <a:avLst/>
                <a:gdLst/>
                <a:ahLst/>
                <a:cxnLst/>
                <a:rect r="r" b="b" t="t" l="l"/>
                <a:pathLst>
                  <a:path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82960"/>
              <a:ext cx="1198439" cy="10006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>
                  <a:solidFill>
                    <a:srgbClr val="FFFFFF"/>
                  </a:solidFill>
                  <a:latin typeface="Open Sauce Medium"/>
                </a:rPr>
                <a:t>05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565018" y="4478643"/>
            <a:ext cx="898829" cy="939201"/>
            <a:chOff x="0" y="0"/>
            <a:chExt cx="1198439" cy="1252268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1198439" cy="1252268"/>
              <a:chOff x="0" y="0"/>
              <a:chExt cx="354711" cy="370643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354711" cy="370643"/>
              </a:xfrm>
              <a:custGeom>
                <a:avLst/>
                <a:gdLst/>
                <a:ahLst/>
                <a:cxnLst/>
                <a:rect r="r" b="b" t="t" l="l"/>
                <a:pathLst>
                  <a:path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0" y="82960"/>
              <a:ext cx="1198439" cy="10006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>
                  <a:solidFill>
                    <a:srgbClr val="FFFFFF"/>
                  </a:solidFill>
                  <a:latin typeface="Open Sauce Medium"/>
                </a:rPr>
                <a:t>06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4503847" y="4431018"/>
            <a:ext cx="4873500" cy="1810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Open Sauce Medium"/>
              </a:rPr>
              <a:t>View team’s statistics. This include matches played, matches won, highest run scorer. highest wicket taker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738454" y="2246618"/>
            <a:ext cx="7089807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000000"/>
                </a:solidFill>
                <a:latin typeface="Days"/>
              </a:rPr>
              <a:t>Use cases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958766" y="4476438"/>
            <a:ext cx="4873500" cy="1353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Open Sauce Medium"/>
              </a:rPr>
              <a:t>View a match’s scorecard, and mark the already generated once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3417346" y="7072747"/>
            <a:ext cx="898829" cy="939201"/>
            <a:chOff x="0" y="0"/>
            <a:chExt cx="1198439" cy="125226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1198439" cy="1252268"/>
              <a:chOff x="0" y="0"/>
              <a:chExt cx="354711" cy="370643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354711" cy="370643"/>
              </a:xfrm>
              <a:custGeom>
                <a:avLst/>
                <a:gdLst/>
                <a:ahLst/>
                <a:cxnLst/>
                <a:rect r="r" b="b" t="t" l="l"/>
                <a:pathLst>
                  <a:path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0" y="82960"/>
              <a:ext cx="1198439" cy="10006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>
                  <a:solidFill>
                    <a:srgbClr val="FFFFFF"/>
                  </a:solidFill>
                  <a:latin typeface="Open Sauce Medium"/>
                </a:rPr>
                <a:t>07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4503847" y="7025122"/>
            <a:ext cx="4873500" cy="1353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Open Sauce Medium"/>
              </a:rPr>
              <a:t>View the tournament statistics, 5 highest run scorers and wicket takers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0035" y="-1126670"/>
            <a:ext cx="7015976" cy="12171720"/>
            <a:chOff x="0" y="0"/>
            <a:chExt cx="1455146" cy="252447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55146" cy="2524471"/>
            </a:xfrm>
            <a:custGeom>
              <a:avLst/>
              <a:gdLst/>
              <a:ahLst/>
              <a:cxnLst/>
              <a:rect r="r" b="b" t="t" l="l"/>
              <a:pathLst>
                <a:path h="2524471" w="1455146">
                  <a:moveTo>
                    <a:pt x="0" y="0"/>
                  </a:moveTo>
                  <a:lnTo>
                    <a:pt x="1455146" y="0"/>
                  </a:lnTo>
                  <a:lnTo>
                    <a:pt x="1455146" y="2524471"/>
                  </a:lnTo>
                  <a:lnTo>
                    <a:pt x="0" y="2524471"/>
                  </a:lnTo>
                  <a:close/>
                </a:path>
              </a:pathLst>
            </a:custGeom>
            <a:solidFill>
              <a:srgbClr val="F5F5F5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455146" cy="25530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flipH="true" flipV="true">
            <a:off x="-7863420" y="4240249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9012250" y="5297579"/>
            <a:ext cx="7961908" cy="3561920"/>
          </a:xfrm>
          <a:custGeom>
            <a:avLst/>
            <a:gdLst/>
            <a:ahLst/>
            <a:cxnLst/>
            <a:rect r="r" b="b" t="t" l="l"/>
            <a:pathLst>
              <a:path h="3561920" w="7961908">
                <a:moveTo>
                  <a:pt x="0" y="0"/>
                </a:moveTo>
                <a:lnTo>
                  <a:pt x="7961908" y="0"/>
                </a:lnTo>
                <a:lnTo>
                  <a:pt x="7961908" y="3561920"/>
                </a:lnTo>
                <a:lnTo>
                  <a:pt x="0" y="35619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091" t="-40236" r="0" b="-15521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012250" y="1427501"/>
            <a:ext cx="7961908" cy="3605788"/>
          </a:xfrm>
          <a:custGeom>
            <a:avLst/>
            <a:gdLst/>
            <a:ahLst/>
            <a:cxnLst/>
            <a:rect r="r" b="b" t="t" l="l"/>
            <a:pathLst>
              <a:path h="3605788" w="7961908">
                <a:moveTo>
                  <a:pt x="0" y="0"/>
                </a:moveTo>
                <a:lnTo>
                  <a:pt x="7961908" y="0"/>
                </a:lnTo>
                <a:lnTo>
                  <a:pt x="7961908" y="3605788"/>
                </a:lnTo>
                <a:lnTo>
                  <a:pt x="0" y="36057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369" t="0" r="-9324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11640" y="2055214"/>
            <a:ext cx="5473970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49"/>
              </a:lnSpc>
            </a:pPr>
            <a:r>
              <a:rPr lang="en-US" sz="5499" spc="175">
                <a:solidFill>
                  <a:srgbClr val="000000"/>
                </a:solidFill>
                <a:latin typeface="Days"/>
              </a:rPr>
              <a:t>Challenges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11640" y="4569844"/>
            <a:ext cx="4749165" cy="4431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98770" indent="-199385" lvl="1">
              <a:lnSpc>
                <a:spcPts val="2715"/>
              </a:lnSpc>
              <a:buFont typeface="Arial"/>
              <a:buChar char="•"/>
            </a:pPr>
            <a:r>
              <a:rPr lang="en-US" sz="1847">
                <a:solidFill>
                  <a:srgbClr val="000000"/>
                </a:solidFill>
                <a:latin typeface="Open Sauce Light"/>
              </a:rPr>
              <a:t>Making a web application with both frontend and backend involved learning HTML, CSS for frontend and flask for backend. We faced problems while linking frontend with backend.</a:t>
            </a:r>
          </a:p>
          <a:p>
            <a:pPr marL="398770" indent="-199385" lvl="1">
              <a:lnSpc>
                <a:spcPts val="2715"/>
              </a:lnSpc>
              <a:buFont typeface="Arial"/>
              <a:buChar char="•"/>
            </a:pPr>
            <a:r>
              <a:rPr lang="en-US" sz="1847">
                <a:solidFill>
                  <a:srgbClr val="000000"/>
                </a:solidFill>
                <a:latin typeface="Open Sauce Light"/>
              </a:rPr>
              <a:t>Database management was a tremendous task, we learnt and used Sqlite for the first time, involving  updating database using sql queries and fetching data at appropriate places was a challenge. We were unsure on how to connect sqlite code with python code.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11640" y="2891532"/>
            <a:ext cx="5473970" cy="96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79"/>
              </a:lnSpc>
            </a:pPr>
            <a:r>
              <a:rPr lang="en-US" sz="6799" spc="768">
                <a:solidFill>
                  <a:srgbClr val="000000"/>
                </a:solidFill>
                <a:latin typeface="Open Sauce Medium"/>
              </a:rPr>
              <a:t>FACED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453">
            <a:off x="-212140" y="-387358"/>
            <a:ext cx="18712279" cy="11061715"/>
          </a:xfrm>
          <a:custGeom>
            <a:avLst/>
            <a:gdLst/>
            <a:ahLst/>
            <a:cxnLst/>
            <a:rect r="r" b="b" t="t" l="l"/>
            <a:pathLst>
              <a:path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0035" y="-1126670"/>
            <a:ext cx="7015976" cy="12171720"/>
            <a:chOff x="0" y="0"/>
            <a:chExt cx="1455146" cy="252447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55146" cy="2524471"/>
            </a:xfrm>
            <a:custGeom>
              <a:avLst/>
              <a:gdLst/>
              <a:ahLst/>
              <a:cxnLst/>
              <a:rect r="r" b="b" t="t" l="l"/>
              <a:pathLst>
                <a:path h="2524471" w="1455146">
                  <a:moveTo>
                    <a:pt x="0" y="0"/>
                  </a:moveTo>
                  <a:lnTo>
                    <a:pt x="1455146" y="0"/>
                  </a:lnTo>
                  <a:lnTo>
                    <a:pt x="1455146" y="2524471"/>
                  </a:lnTo>
                  <a:lnTo>
                    <a:pt x="0" y="2524471"/>
                  </a:lnTo>
                  <a:close/>
                </a:path>
              </a:pathLst>
            </a:custGeom>
            <a:solidFill>
              <a:srgbClr val="F5F5F5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455146" cy="25530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flipH="true" flipV="true">
            <a:off x="-7863420" y="4240249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9012250" y="5297579"/>
            <a:ext cx="7961908" cy="3561920"/>
          </a:xfrm>
          <a:custGeom>
            <a:avLst/>
            <a:gdLst/>
            <a:ahLst/>
            <a:cxnLst/>
            <a:rect r="r" b="b" t="t" l="l"/>
            <a:pathLst>
              <a:path h="3561920" w="7961908">
                <a:moveTo>
                  <a:pt x="0" y="0"/>
                </a:moveTo>
                <a:lnTo>
                  <a:pt x="7961908" y="0"/>
                </a:lnTo>
                <a:lnTo>
                  <a:pt x="7961908" y="3561920"/>
                </a:lnTo>
                <a:lnTo>
                  <a:pt x="0" y="35619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091" t="-40236" r="0" b="-15521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012250" y="1427501"/>
            <a:ext cx="7961908" cy="3605788"/>
          </a:xfrm>
          <a:custGeom>
            <a:avLst/>
            <a:gdLst/>
            <a:ahLst/>
            <a:cxnLst/>
            <a:rect r="r" b="b" t="t" l="l"/>
            <a:pathLst>
              <a:path h="3605788" w="7961908">
                <a:moveTo>
                  <a:pt x="0" y="0"/>
                </a:moveTo>
                <a:lnTo>
                  <a:pt x="7961908" y="0"/>
                </a:lnTo>
                <a:lnTo>
                  <a:pt x="7961908" y="3605788"/>
                </a:lnTo>
                <a:lnTo>
                  <a:pt x="0" y="36057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369" t="0" r="-9324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11640" y="2055214"/>
            <a:ext cx="5473970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49"/>
              </a:lnSpc>
            </a:pPr>
            <a:r>
              <a:rPr lang="en-US" sz="5499" spc="175">
                <a:solidFill>
                  <a:srgbClr val="000000"/>
                </a:solidFill>
                <a:latin typeface="Days"/>
              </a:rPr>
              <a:t>Challenges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11640" y="4569844"/>
            <a:ext cx="4628285" cy="5319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</a:rPr>
              <a:t>Implementing certain functionalities was a big challenge. </a:t>
            </a:r>
          </a:p>
          <a:p>
            <a:pPr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</a:rPr>
              <a:t>Adding picture paths in the database and calling them to insert picture.</a:t>
            </a:r>
          </a:p>
          <a:p>
            <a:pPr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</a:rPr>
              <a:t>Randomly generating data which involves shuffling players in teams and assigning roles to the players and maintaining all that correctly in the database in multiple tables.</a:t>
            </a:r>
          </a:p>
          <a:p>
            <a:pPr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</a:rPr>
              <a:t>Randomly generating match data and .updating the corresponding data in all the tables.</a:t>
            </a:r>
          </a:p>
          <a:p>
            <a:pPr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</a:rPr>
              <a:t>Creating a dynamic HTML page where every tab a tab is being clicked, data is being fetched from the database and displayed on the screen.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11640" y="2891532"/>
            <a:ext cx="5473970" cy="96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79"/>
              </a:lnSpc>
            </a:pPr>
            <a:r>
              <a:rPr lang="en-US" sz="6799" spc="768">
                <a:solidFill>
                  <a:srgbClr val="000000"/>
                </a:solidFill>
                <a:latin typeface="Open Sauce Medium"/>
              </a:rPr>
              <a:t>FACED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DAGCfYqMw4c</dc:identifier>
  <dcterms:modified xsi:type="dcterms:W3CDTF">2011-08-01T06:04:30Z</dcterms:modified>
  <cp:revision>1</cp:revision>
  <dc:title>Business</dc:title>
</cp:coreProperties>
</file>

<file path=docProps/thumbnail.jpeg>
</file>